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81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924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tif>
</file>

<file path=ppt/media/image13.tif>
</file>

<file path=ppt/media/image14.tif>
</file>

<file path=ppt/media/image15.jpeg>
</file>

<file path=ppt/media/image16.png>
</file>

<file path=ppt/media/image2.jpeg>
</file>

<file path=ppt/media/image3.tif>
</file>

<file path=ppt/media/image4.tif>
</file>

<file path=ppt/media/image5.png>
</file>

<file path=ppt/media/image6.jpeg>
</file>

<file path=ppt/media/image7.tif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产品汪与程序猿之战"/>
          <p:cNvSpPr txBox="1"/>
          <p:nvPr/>
        </p:nvSpPr>
        <p:spPr>
          <a:xfrm>
            <a:off x="2356376" y="642349"/>
            <a:ext cx="829204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5000" b="0">
                <a:latin typeface="迷你简平黑"/>
                <a:ea typeface="迷你简平黑"/>
                <a:cs typeface="迷你简平黑"/>
                <a:sym typeface="迷你简平黑"/>
              </a:defRPr>
            </a:lvl1pPr>
          </a:lstStyle>
          <a:p>
            <a:r>
              <a:rPr sz="6000" dirty="0" err="1"/>
              <a:t>产品汪与程序猿之战</a:t>
            </a:r>
            <a:endParaRPr dirty="0"/>
          </a:p>
        </p:txBody>
      </p:sp>
      <p:pic>
        <p:nvPicPr>
          <p:cNvPr id="120" name="programmer.jpg" descr="programmer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6617" y="2321188"/>
            <a:ext cx="3484483" cy="6559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pm.jpg" descr="pm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93554" y="2321188"/>
            <a:ext cx="3484483" cy="6559026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VS"/>
          <p:cNvSpPr txBox="1"/>
          <p:nvPr/>
        </p:nvSpPr>
        <p:spPr>
          <a:xfrm>
            <a:off x="5545155" y="4664548"/>
            <a:ext cx="2138406" cy="1872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 b="0">
                <a:latin typeface="Charlemagne Std"/>
                <a:ea typeface="Charlemagne Std"/>
                <a:cs typeface="Charlemagne Std"/>
                <a:sym typeface="Charlemagne Std"/>
              </a:defRPr>
            </a:lvl1pPr>
          </a:lstStyle>
          <a:p>
            <a:r>
              <a:rPr sz="11500" dirty="0">
                <a:latin typeface="Broadway" panose="04040905080B02020502" pitchFamily="82" charset="0"/>
              </a:rPr>
              <a:t>VS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后端开发主要工作：…"/>
          <p:cNvSpPr txBox="1"/>
          <p:nvPr/>
        </p:nvSpPr>
        <p:spPr>
          <a:xfrm>
            <a:off x="1759323" y="3523121"/>
            <a:ext cx="379591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latin typeface="迷你简平黑"/>
              </a:rPr>
              <a:t>后端开发主要工作</a:t>
            </a:r>
            <a:r>
              <a:rPr sz="3200" b="0" dirty="0">
                <a:latin typeface="迷你简平黑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业务逻辑</a:t>
            </a:r>
            <a:endParaRPr sz="32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数据库相关</a:t>
            </a:r>
            <a:endParaRPr sz="32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服务器性能</a:t>
            </a:r>
            <a:endParaRPr sz="3200" b="0" dirty="0">
              <a:latin typeface="迷你简平黑"/>
            </a:endParaRPr>
          </a:p>
        </p:txBody>
      </p:sp>
      <p:sp>
        <p:nvSpPr>
          <p:cNvPr id="207" name="前端开发主要工作：…"/>
          <p:cNvSpPr txBox="1"/>
          <p:nvPr/>
        </p:nvSpPr>
        <p:spPr>
          <a:xfrm>
            <a:off x="7715782" y="3523121"/>
            <a:ext cx="379591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latin typeface="迷你简平黑"/>
              </a:rPr>
              <a:t>前端开发主要工作</a:t>
            </a:r>
            <a:r>
              <a:rPr sz="3200" b="0" dirty="0">
                <a:latin typeface="迷你简平黑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界面开发</a:t>
            </a:r>
            <a:endParaRPr sz="32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交互逻辑</a:t>
            </a:r>
            <a:endParaRPr sz="32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3200" b="0" dirty="0" err="1">
                <a:latin typeface="迷你简平黑"/>
              </a:rPr>
              <a:t>与后端互通数据</a:t>
            </a:r>
            <a:endParaRPr sz="3200" b="0" dirty="0">
              <a:latin typeface="迷你简平黑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04.png" descr="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4050" y="3028950"/>
            <a:ext cx="5092700" cy="2908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6946" y="424353"/>
            <a:ext cx="1371854" cy="1810847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假设现在你的网站登录和注册只能使用，邮箱+密码的方式，…"/>
          <p:cNvSpPr txBox="1"/>
          <p:nvPr/>
        </p:nvSpPr>
        <p:spPr>
          <a:xfrm>
            <a:off x="2341006" y="1099649"/>
            <a:ext cx="8203532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b="0" dirty="0" err="1">
                <a:latin typeface="迷你简平黑"/>
              </a:rPr>
              <a:t>假设现在你的网站登录和注册只能使用，邮箱+密码的方式</a:t>
            </a:r>
            <a:r>
              <a:rPr b="0" dirty="0">
                <a:latin typeface="迷你简平黑"/>
              </a:rPr>
              <a:t>，</a:t>
            </a:r>
          </a:p>
          <a:p>
            <a:pPr algn="l"/>
            <a:r>
              <a:rPr b="0" dirty="0" err="1">
                <a:latin typeface="迷你简平黑"/>
              </a:rPr>
              <a:t>然后要新增手机+验证码的登录注册功能</a:t>
            </a:r>
            <a:r>
              <a:rPr b="0" dirty="0">
                <a:latin typeface="迷你简平黑"/>
              </a:rPr>
              <a:t>。</a:t>
            </a:r>
          </a:p>
        </p:txBody>
      </p:sp>
      <p:pic>
        <p:nvPicPr>
          <p:cNvPr id="212" name="05.png" descr="0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38950" y="3105150"/>
            <a:ext cx="5168900" cy="275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06.png" descr="0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864350" y="6534150"/>
            <a:ext cx="5118100" cy="2832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后端开发要干的：…"/>
          <p:cNvSpPr txBox="1"/>
          <p:nvPr/>
        </p:nvSpPr>
        <p:spPr>
          <a:xfrm>
            <a:off x="1304425" y="3040235"/>
            <a:ext cx="5499904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sz="2800" b="0" dirty="0" err="1">
                <a:latin typeface="迷你简平黑"/>
              </a:rPr>
              <a:t>后端开发要干的</a:t>
            </a:r>
            <a:r>
              <a:rPr sz="2800" b="0" dirty="0">
                <a:latin typeface="迷你简平黑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修改数据库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修改用户基础信息接口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修改现有的登录</a:t>
            </a:r>
            <a:r>
              <a:rPr sz="2800" b="0" dirty="0">
                <a:latin typeface="迷你简平黑"/>
              </a:rPr>
              <a:t>/</a:t>
            </a:r>
            <a:r>
              <a:rPr sz="2800" b="0" dirty="0" err="1">
                <a:latin typeface="迷你简平黑"/>
              </a:rPr>
              <a:t>注册接口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新增发送短信</a:t>
            </a:r>
            <a:r>
              <a:rPr sz="2800" b="0" dirty="0">
                <a:latin typeface="迷你简平黑"/>
              </a:rPr>
              <a:t>/</a:t>
            </a:r>
            <a:r>
              <a:rPr sz="2800" b="0" dirty="0" err="1">
                <a:latin typeface="迷你简平黑"/>
              </a:rPr>
              <a:t>短信验证两个接口</a:t>
            </a:r>
            <a:endParaRPr sz="2800" b="0" dirty="0">
              <a:latin typeface="迷你简平黑"/>
            </a:endParaRPr>
          </a:p>
        </p:txBody>
      </p:sp>
      <p:sp>
        <p:nvSpPr>
          <p:cNvPr id="216" name="前端开发要干的：…"/>
          <p:cNvSpPr txBox="1"/>
          <p:nvPr/>
        </p:nvSpPr>
        <p:spPr>
          <a:xfrm>
            <a:off x="7925248" y="3040235"/>
            <a:ext cx="4205020" cy="2687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/>
            <a:r>
              <a:rPr sz="2800" b="0" dirty="0" err="1">
                <a:latin typeface="迷你简平黑"/>
              </a:rPr>
              <a:t>前端开发要干的</a:t>
            </a:r>
            <a:r>
              <a:rPr sz="2800" b="0" dirty="0">
                <a:latin typeface="迷你简平黑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修改登录注册界面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两种方式的切换交互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输入内容的校验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已发送倒计时</a:t>
            </a:r>
            <a:endParaRPr sz="2800" b="0" dirty="0">
              <a:latin typeface="迷你简平黑"/>
            </a:endParaRPr>
          </a:p>
          <a:p>
            <a:pPr marL="228600" indent="-228600" algn="l">
              <a:buSzPct val="100000"/>
              <a:buChar char="•"/>
            </a:pPr>
            <a:r>
              <a:rPr sz="2800" b="0" dirty="0" err="1">
                <a:latin typeface="迷你简平黑"/>
              </a:rPr>
              <a:t>调用后端新接口</a:t>
            </a:r>
            <a:endParaRPr sz="2800" b="0" dirty="0">
              <a:latin typeface="迷你简平黑"/>
            </a:endParaRPr>
          </a:p>
        </p:txBody>
      </p:sp>
      <p:sp>
        <p:nvSpPr>
          <p:cNvPr id="217" name="一眼就能看出来的"/>
          <p:cNvSpPr txBox="1"/>
          <p:nvPr/>
        </p:nvSpPr>
        <p:spPr>
          <a:xfrm>
            <a:off x="4054377" y="689651"/>
            <a:ext cx="4616649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400" b="0" dirty="0" err="1">
                <a:latin typeface="迷你简平黑"/>
              </a:rPr>
              <a:t>一眼就能看出来的</a:t>
            </a:r>
            <a:endParaRPr sz="4400" b="0" dirty="0">
              <a:latin typeface="迷你简平黑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用户修改绑定手机号功能…"/>
          <p:cNvSpPr txBox="1"/>
          <p:nvPr/>
        </p:nvSpPr>
        <p:spPr>
          <a:xfrm>
            <a:off x="2984474" y="5759450"/>
            <a:ext cx="7035852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用户修改绑定手机号功能</a:t>
            </a: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用户通过任一一种方式注册，都可以绑定另外一种方式联系方式</a:t>
            </a: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通过手机验证码方式修改登录密码</a:t>
            </a:r>
          </a:p>
        </p:txBody>
      </p:sp>
      <p:sp>
        <p:nvSpPr>
          <p:cNvPr id="220" name="第二眼才能看出来的"/>
          <p:cNvSpPr txBox="1"/>
          <p:nvPr/>
        </p:nvSpPr>
        <p:spPr>
          <a:xfrm>
            <a:off x="1733550" y="2152650"/>
            <a:ext cx="28575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err="1"/>
              <a:t>第二眼才能看出来的</a:t>
            </a:r>
            <a:endParaRPr dirty="0"/>
          </a:p>
        </p:txBody>
      </p:sp>
      <p:pic>
        <p:nvPicPr>
          <p:cNvPr id="2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29711" y="858504"/>
            <a:ext cx="5509890" cy="35039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如果用户相关接口有外部使用者，需要非常谨慎，及时通知到使用者，并且要保障兼容性。…"/>
          <p:cNvSpPr txBox="1"/>
          <p:nvPr/>
        </p:nvSpPr>
        <p:spPr>
          <a:xfrm>
            <a:off x="2311374" y="4698999"/>
            <a:ext cx="9779052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如果用户相关接口有外部使用者，需要非常谨慎，及时通知到使用者，并且要保障兼容性。</a:t>
            </a: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如果有用户搜索功能，要支持邮箱及手机号都能搜索到。</a:t>
            </a: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用户中心的展示内容和交互也要一起变更。</a:t>
            </a:r>
          </a:p>
          <a:p>
            <a:pPr marL="457200" indent="-317500" algn="l" defTabSz="457200">
              <a:lnSpc>
                <a:spcPts val="38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t>如果这个产品是可以多端使用的，怎么处理？</a:t>
            </a:r>
          </a:p>
        </p:txBody>
      </p:sp>
      <p:sp>
        <p:nvSpPr>
          <p:cNvPr id="224" name="第三眼才能看出来的"/>
          <p:cNvSpPr txBox="1"/>
          <p:nvPr/>
        </p:nvSpPr>
        <p:spPr>
          <a:xfrm>
            <a:off x="2635250" y="1479550"/>
            <a:ext cx="28575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第三眼才能看出来的</a:t>
            </a:r>
          </a:p>
        </p:txBody>
      </p:sp>
      <p:pic>
        <p:nvPicPr>
          <p:cNvPr id="2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5565" y="626328"/>
            <a:ext cx="3865186" cy="28979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然后…"/>
          <p:cNvSpPr txBox="1"/>
          <p:nvPr/>
        </p:nvSpPr>
        <p:spPr>
          <a:xfrm>
            <a:off x="5031282" y="1318870"/>
            <a:ext cx="2942236" cy="1299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然后</a:t>
            </a:r>
          </a:p>
          <a:p>
            <a:r>
              <a:t>研发评估了一下工时</a:t>
            </a:r>
          </a:p>
        </p:txBody>
      </p:sp>
      <p:sp>
        <p:nvSpPr>
          <p:cNvPr id="228" name="前端（2PD）：…"/>
          <p:cNvSpPr txBox="1"/>
          <p:nvPr/>
        </p:nvSpPr>
        <p:spPr>
          <a:xfrm>
            <a:off x="2806700" y="3452152"/>
            <a:ext cx="2092698" cy="18078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300"/>
              </a:lnSpc>
              <a:spcBef>
                <a:spcPts val="1400"/>
              </a:spcBef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前端（2PD）：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新增界面样式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新旧界面切换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输入内容校验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调用登录/注册接口</a:t>
            </a:r>
          </a:p>
        </p:txBody>
      </p:sp>
      <p:sp>
        <p:nvSpPr>
          <p:cNvPr id="229" name="后端（3PD）：…"/>
          <p:cNvSpPr txBox="1"/>
          <p:nvPr/>
        </p:nvSpPr>
        <p:spPr>
          <a:xfrm>
            <a:off x="7124700" y="3452152"/>
            <a:ext cx="2754499" cy="18078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300"/>
              </a:lnSpc>
              <a:spcBef>
                <a:spcPts val="1400"/>
              </a:spcBef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后端（3PD）：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修改数据库的用户表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修改用户基础信息底层接口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修改现有登录/注册接口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新增发送短信验证码接口</a:t>
            </a:r>
          </a:p>
        </p:txBody>
      </p:sp>
      <p:sp>
        <p:nvSpPr>
          <p:cNvPr id="230" name="测试（3PD）：…"/>
          <p:cNvSpPr txBox="1"/>
          <p:nvPr/>
        </p:nvSpPr>
        <p:spPr>
          <a:xfrm>
            <a:off x="2806700" y="5697827"/>
            <a:ext cx="4176899" cy="1304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300"/>
              </a:lnSpc>
              <a:spcBef>
                <a:spcPts val="1400"/>
              </a:spcBef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测试（3PD）：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测试登录及注册所有流程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测试界面在各个浏览器和操作系统下的兼容性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测试所有与用户信息相关的接口</a:t>
            </a:r>
          </a:p>
        </p:txBody>
      </p:sp>
      <p:sp>
        <p:nvSpPr>
          <p:cNvPr id="231" name="总工作量是8PD"/>
          <p:cNvSpPr txBox="1"/>
          <p:nvPr/>
        </p:nvSpPr>
        <p:spPr>
          <a:xfrm>
            <a:off x="5383936" y="8223250"/>
            <a:ext cx="223692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总工作量是8PD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97400" y="3238500"/>
            <a:ext cx="3810000" cy="3810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Line"/>
          <p:cNvSpPr/>
          <p:nvPr/>
        </p:nvSpPr>
        <p:spPr>
          <a:xfrm flipH="1">
            <a:off x="7862688" y="3025080"/>
            <a:ext cx="278756" cy="6991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5" name="PM"/>
          <p:cNvSpPr txBox="1"/>
          <p:nvPr/>
        </p:nvSpPr>
        <p:spPr>
          <a:xfrm>
            <a:off x="7894472" y="2436470"/>
            <a:ext cx="59405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PM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一个可能会引起血案的事情"/>
          <p:cNvSpPr txBox="1"/>
          <p:nvPr/>
        </p:nvSpPr>
        <p:spPr>
          <a:xfrm>
            <a:off x="4616449" y="4616450"/>
            <a:ext cx="3771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一个可能会引起血案的事情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unknown.jpg" descr="unknow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5735300" cy="9791700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Text"/>
          <p:cNvSpPr txBox="1"/>
          <p:nvPr/>
        </p:nvSpPr>
        <p:spPr>
          <a:xfrm>
            <a:off x="0" y="-228601"/>
            <a:ext cx="127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2800"/>
              </a:lnSpc>
              <a:defRPr sz="1200" b="0"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修改的代价"/>
          <p:cNvSpPr txBox="1"/>
          <p:nvPr/>
        </p:nvSpPr>
        <p:spPr>
          <a:xfrm>
            <a:off x="5572596" y="285750"/>
            <a:ext cx="16383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修改的代价</a:t>
            </a:r>
          </a:p>
        </p:txBody>
      </p:sp>
      <p:pic>
        <p:nvPicPr>
          <p:cNvPr id="243" name="10.png" descr="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6887" y="1215097"/>
            <a:ext cx="10089720" cy="78908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51139" y="2425539"/>
            <a:ext cx="4902522" cy="49025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研发怕改需求"/>
          <p:cNvSpPr txBox="1"/>
          <p:nvPr/>
        </p:nvSpPr>
        <p:spPr>
          <a:xfrm>
            <a:off x="2635250" y="2241550"/>
            <a:ext cx="19431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研发怕改需求</a:t>
            </a:r>
          </a:p>
        </p:txBody>
      </p:sp>
      <p:sp>
        <p:nvSpPr>
          <p:cNvPr id="246" name="研发不怕改需求"/>
          <p:cNvSpPr txBox="1"/>
          <p:nvPr/>
        </p:nvSpPr>
        <p:spPr>
          <a:xfrm>
            <a:off x="2482849" y="5276850"/>
            <a:ext cx="2247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研发不怕改需求</a:t>
            </a:r>
          </a:p>
        </p:txBody>
      </p:sp>
      <p:sp>
        <p:nvSpPr>
          <p:cNvPr id="247" name="怕的是频繁而无理由的改动"/>
          <p:cNvSpPr txBox="1"/>
          <p:nvPr/>
        </p:nvSpPr>
        <p:spPr>
          <a:xfrm>
            <a:off x="6635750" y="2241550"/>
            <a:ext cx="37719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怕的是频繁而无理由的改动</a:t>
            </a:r>
          </a:p>
        </p:txBody>
      </p:sp>
      <p:sp>
        <p:nvSpPr>
          <p:cNvPr id="248" name="只要有合理的说明和改动的时间"/>
          <p:cNvSpPr txBox="1"/>
          <p:nvPr/>
        </p:nvSpPr>
        <p:spPr>
          <a:xfrm>
            <a:off x="6153150" y="5276850"/>
            <a:ext cx="43815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只要有合理的说明和改动的时间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深入的看一点"/>
          <p:cNvSpPr txBox="1"/>
          <p:nvPr/>
        </p:nvSpPr>
        <p:spPr>
          <a:xfrm>
            <a:off x="5530850" y="971550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深入的看一点</a:t>
            </a:r>
          </a:p>
        </p:txBody>
      </p:sp>
      <p:sp>
        <p:nvSpPr>
          <p:cNvPr id="251" name="双方关注点不同"/>
          <p:cNvSpPr txBox="1"/>
          <p:nvPr/>
        </p:nvSpPr>
        <p:spPr>
          <a:xfrm>
            <a:off x="5378450" y="2927350"/>
            <a:ext cx="2247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双方关注点不同</a:t>
            </a:r>
          </a:p>
        </p:txBody>
      </p:sp>
      <p:sp>
        <p:nvSpPr>
          <p:cNvPr id="252" name="PM关心：…"/>
          <p:cNvSpPr txBox="1"/>
          <p:nvPr/>
        </p:nvSpPr>
        <p:spPr>
          <a:xfrm>
            <a:off x="2046782" y="4878729"/>
            <a:ext cx="2942236" cy="1367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PM关心：</a:t>
            </a:r>
          </a:p>
          <a:p>
            <a:r>
              <a:t>需求能不能尽快上线</a:t>
            </a:r>
          </a:p>
          <a:p>
            <a:r>
              <a:t>上线以后效果怎么样</a:t>
            </a:r>
          </a:p>
        </p:txBody>
      </p:sp>
      <p:sp>
        <p:nvSpPr>
          <p:cNvPr id="253" name="研发关心：…"/>
          <p:cNvSpPr txBox="1"/>
          <p:nvPr/>
        </p:nvSpPr>
        <p:spPr>
          <a:xfrm>
            <a:off x="7156449" y="4883149"/>
            <a:ext cx="5295901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研发关心：</a:t>
            </a:r>
          </a:p>
          <a:p>
            <a:r>
              <a:t>代码如何写会更好？</a:t>
            </a:r>
          </a:p>
          <a:p>
            <a:r>
              <a:t>这些改动是否会给系统带来不良影响？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再深入一点"/>
          <p:cNvSpPr txBox="1"/>
          <p:nvPr/>
        </p:nvSpPr>
        <p:spPr>
          <a:xfrm>
            <a:off x="5683250" y="1619250"/>
            <a:ext cx="16383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再深入一点</a:t>
            </a:r>
          </a:p>
        </p:txBody>
      </p:sp>
      <p:sp>
        <p:nvSpPr>
          <p:cNvPr id="256" name="你们的绩效评判天生对立啊，兄dei！"/>
          <p:cNvSpPr txBox="1"/>
          <p:nvPr/>
        </p:nvSpPr>
        <p:spPr>
          <a:xfrm>
            <a:off x="3939336" y="3194050"/>
            <a:ext cx="512612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你们的绩效评判天生对立啊，兄dei！</a:t>
            </a:r>
          </a:p>
        </p:txBody>
      </p:sp>
      <p:sp>
        <p:nvSpPr>
          <p:cNvPr id="257" name="PM的绩效：…"/>
          <p:cNvSpPr txBox="1"/>
          <p:nvPr/>
        </p:nvSpPr>
        <p:spPr>
          <a:xfrm>
            <a:off x="1792782" y="4768850"/>
            <a:ext cx="3551836" cy="1367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PM的绩效：</a:t>
            </a:r>
          </a:p>
          <a:p>
            <a:r>
              <a:t>本季度增加了多少用户？</a:t>
            </a:r>
          </a:p>
          <a:p>
            <a:r>
              <a:t>用户留存率提高了多少？</a:t>
            </a:r>
          </a:p>
        </p:txBody>
      </p:sp>
      <p:sp>
        <p:nvSpPr>
          <p:cNvPr id="258" name="研发的绩效：…"/>
          <p:cNvSpPr txBox="1"/>
          <p:nvPr/>
        </p:nvSpPr>
        <p:spPr>
          <a:xfrm>
            <a:off x="7256576" y="4768850"/>
            <a:ext cx="3495448" cy="1367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研发的绩效：</a:t>
            </a:r>
          </a:p>
          <a:p>
            <a:r>
              <a:t>本季度bug数量有多少？</a:t>
            </a:r>
          </a:p>
          <a:p>
            <a:r>
              <a:t>系统性能提高了多少？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站在更高的角度去看待问题"/>
          <p:cNvSpPr txBox="1"/>
          <p:nvPr/>
        </p:nvSpPr>
        <p:spPr>
          <a:xfrm>
            <a:off x="4616449" y="2178050"/>
            <a:ext cx="3771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站在更高的角度去看待问题</a:t>
            </a:r>
          </a:p>
        </p:txBody>
      </p:sp>
      <p:sp>
        <p:nvSpPr>
          <p:cNvPr id="261" name="如果你是公司CEO，如何看待这个矛盾？"/>
          <p:cNvSpPr txBox="1"/>
          <p:nvPr/>
        </p:nvSpPr>
        <p:spPr>
          <a:xfrm>
            <a:off x="3676599" y="4311650"/>
            <a:ext cx="565160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如果你是公司CEO，如何看待这个矛盾？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问题本质在于…"/>
          <p:cNvSpPr txBox="1"/>
          <p:nvPr/>
        </p:nvSpPr>
        <p:spPr>
          <a:xfrm>
            <a:off x="1443955" y="1170127"/>
            <a:ext cx="10116890" cy="7413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sz="2600" b="0"/>
            </a:pPr>
            <a:r>
              <a:t>问题本质在于</a:t>
            </a:r>
          </a:p>
          <a:p>
            <a:pPr algn="l">
              <a:spcBef>
                <a:spcPts val="4200"/>
              </a:spcBef>
              <a:defRPr sz="2600" b="0"/>
            </a:pPr>
            <a:r>
              <a:t>这个问题本质上是：一个项目 / 一个部门 / 一家公司 在当下这个阶段的发展侧重问题。</a:t>
            </a:r>
          </a:p>
          <a:p>
            <a:pPr marL="228600" indent="-228600" algn="l">
              <a:spcBef>
                <a:spcPts val="4200"/>
              </a:spcBef>
              <a:buSzPct val="100000"/>
              <a:buChar char="•"/>
              <a:defRPr sz="2600" b="0"/>
            </a:pPr>
            <a:r>
              <a:t>初创阶段：追求用户数量，可以舍弃一定的系统质量去迅速抢占市场。</a:t>
            </a:r>
            <a:endParaRPr>
              <a:solidFill>
                <a:srgbClr val="333333"/>
              </a:solidFill>
            </a:endParaRPr>
          </a:p>
          <a:p>
            <a:pPr marL="228600" indent="-228600" algn="l">
              <a:spcBef>
                <a:spcPts val="4200"/>
              </a:spcBef>
              <a:buSzPct val="100000"/>
              <a:buChar char="•"/>
              <a:defRPr sz="2600" b="0"/>
            </a:pPr>
            <a:r>
              <a:t>发展中阶段：用户增长速度放缓，这时既要保证系统质量，也要保证用户增长。</a:t>
            </a:r>
            <a:endParaRPr>
              <a:solidFill>
                <a:srgbClr val="333333"/>
              </a:solidFill>
            </a:endParaRPr>
          </a:p>
          <a:p>
            <a:pPr marL="228600" indent="-228600" algn="l">
              <a:spcBef>
                <a:spcPts val="4200"/>
              </a:spcBef>
              <a:buSzPct val="100000"/>
              <a:buChar char="•"/>
              <a:defRPr sz="2600" b="0"/>
            </a:pPr>
            <a:r>
              <a:t>成熟阶段：追求用户留存/日活等，这个时候对于系统质量要求非常高，对于产品功能的新增或者改变会很谨慎。</a:t>
            </a:r>
            <a:endParaRPr>
              <a:solidFill>
                <a:srgbClr val="333333"/>
              </a:solidFill>
            </a:endParaRP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学技术的误区"/>
          <p:cNvSpPr txBox="1"/>
          <p:nvPr/>
        </p:nvSpPr>
        <p:spPr>
          <a:xfrm>
            <a:off x="5530850" y="1530350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学技术的误区</a:t>
            </a:r>
          </a:p>
        </p:txBody>
      </p:sp>
      <p:sp>
        <p:nvSpPr>
          <p:cNvPr id="266" name="学技术防怼…"/>
          <p:cNvSpPr txBox="1"/>
          <p:nvPr/>
        </p:nvSpPr>
        <p:spPr>
          <a:xfrm>
            <a:off x="5292725" y="4197349"/>
            <a:ext cx="2419350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76250" indent="-476250" algn="l">
              <a:buSzPct val="100000"/>
              <a:buAutoNum type="arabicPeriod"/>
            </a:pPr>
            <a:r>
              <a:t>学技术防怼</a:t>
            </a:r>
          </a:p>
          <a:p>
            <a:pPr marL="476250" indent="-476250" algn="l">
              <a:buSzPct val="100000"/>
              <a:buAutoNum type="arabicPeriod"/>
            </a:pPr>
            <a:r>
              <a:t>学技术防坑</a:t>
            </a:r>
          </a:p>
          <a:p>
            <a:pPr marL="476250" indent="-476250" algn="l">
              <a:buSzPct val="100000"/>
              <a:buAutoNum type="arabicPeriod"/>
            </a:pPr>
            <a:r>
              <a:t>学技术聊的好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总结"/>
          <p:cNvSpPr txBox="1"/>
          <p:nvPr/>
        </p:nvSpPr>
        <p:spPr>
          <a:xfrm>
            <a:off x="6140450" y="793750"/>
            <a:ext cx="723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总结</a:t>
            </a:r>
          </a:p>
        </p:txBody>
      </p:sp>
      <p:sp>
        <p:nvSpPr>
          <p:cNvPr id="269" name="三个段子"/>
          <p:cNvSpPr txBox="1"/>
          <p:nvPr/>
        </p:nvSpPr>
        <p:spPr>
          <a:xfrm>
            <a:off x="5835650" y="4616450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三个段子</a:t>
            </a:r>
          </a:p>
        </p:txBody>
      </p:sp>
      <p:sp>
        <p:nvSpPr>
          <p:cNvPr id="270" name="一个流程"/>
          <p:cNvSpPr txBox="1"/>
          <p:nvPr/>
        </p:nvSpPr>
        <p:spPr>
          <a:xfrm>
            <a:off x="5835650" y="5924550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一个流程</a:t>
            </a:r>
          </a:p>
        </p:txBody>
      </p:sp>
      <p:sp>
        <p:nvSpPr>
          <p:cNvPr id="271" name="一些术语"/>
          <p:cNvSpPr txBox="1"/>
          <p:nvPr/>
        </p:nvSpPr>
        <p:spPr>
          <a:xfrm>
            <a:off x="5835650" y="7435850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一些术语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allout"/>
          <p:cNvSpPr/>
          <p:nvPr/>
        </p:nvSpPr>
        <p:spPr>
          <a:xfrm>
            <a:off x="2760295" y="1796835"/>
            <a:ext cx="5154217" cy="520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2" y="0"/>
                </a:moveTo>
                <a:cubicBezTo>
                  <a:pt x="1194" y="0"/>
                  <a:pt x="1074" y="1183"/>
                  <a:pt x="1074" y="2651"/>
                </a:cubicBezTo>
                <a:lnTo>
                  <a:pt x="1074" y="6635"/>
                </a:lnTo>
                <a:lnTo>
                  <a:pt x="0" y="11952"/>
                </a:lnTo>
                <a:lnTo>
                  <a:pt x="1074" y="17270"/>
                </a:lnTo>
                <a:lnTo>
                  <a:pt x="1074" y="18933"/>
                </a:lnTo>
                <a:cubicBezTo>
                  <a:pt x="1074" y="20400"/>
                  <a:pt x="1194" y="21600"/>
                  <a:pt x="1342" y="21600"/>
                </a:cubicBezTo>
                <a:lnTo>
                  <a:pt x="21332" y="21600"/>
                </a:lnTo>
                <a:cubicBezTo>
                  <a:pt x="21480" y="21600"/>
                  <a:pt x="21600" y="20400"/>
                  <a:pt x="21600" y="18933"/>
                </a:cubicBezTo>
                <a:lnTo>
                  <a:pt x="21600" y="2651"/>
                </a:lnTo>
                <a:cubicBezTo>
                  <a:pt x="21600" y="1183"/>
                  <a:pt x="21480" y="0"/>
                  <a:pt x="21332" y="0"/>
                </a:cubicBezTo>
                <a:lnTo>
                  <a:pt x="1342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9555" y="1595809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猿哥，这个需求要改一下，很简单的"/>
          <p:cNvSpPr txBox="1"/>
          <p:nvPr/>
        </p:nvSpPr>
        <p:spPr>
          <a:xfrm>
            <a:off x="3128916" y="1796835"/>
            <a:ext cx="45847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猿哥，这个需求要改一下，很简单的</a:t>
            </a:r>
            <a:endParaRPr dirty="0"/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269261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Callout"/>
          <p:cNvSpPr/>
          <p:nvPr/>
        </p:nvSpPr>
        <p:spPr>
          <a:xfrm>
            <a:off x="8198822" y="2912690"/>
            <a:ext cx="2125267" cy="482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9" y="0"/>
                </a:moveTo>
                <a:cubicBezTo>
                  <a:pt x="290" y="0"/>
                  <a:pt x="0" y="1277"/>
                  <a:pt x="0" y="2860"/>
                </a:cubicBezTo>
                <a:lnTo>
                  <a:pt x="0" y="18722"/>
                </a:lnTo>
                <a:cubicBezTo>
                  <a:pt x="0" y="20306"/>
                  <a:pt x="290" y="21600"/>
                  <a:pt x="649" y="21600"/>
                </a:cubicBezTo>
                <a:lnTo>
                  <a:pt x="18365" y="21600"/>
                </a:lnTo>
                <a:cubicBezTo>
                  <a:pt x="18725" y="21600"/>
                  <a:pt x="19018" y="20306"/>
                  <a:pt x="19018" y="18722"/>
                </a:cubicBezTo>
                <a:lnTo>
                  <a:pt x="19018" y="16857"/>
                </a:lnTo>
                <a:lnTo>
                  <a:pt x="21600" y="11137"/>
                </a:lnTo>
                <a:lnTo>
                  <a:pt x="19018" y="5418"/>
                </a:lnTo>
                <a:lnTo>
                  <a:pt x="19018" y="2860"/>
                </a:lnTo>
                <a:cubicBezTo>
                  <a:pt x="19018" y="1277"/>
                  <a:pt x="18725" y="0"/>
                  <a:pt x="18365" y="0"/>
                </a:cubicBezTo>
                <a:lnTo>
                  <a:pt x="64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1" name="怎么改？"/>
          <p:cNvSpPr txBox="1"/>
          <p:nvPr/>
        </p:nvSpPr>
        <p:spPr>
          <a:xfrm>
            <a:off x="8645504" y="2908299"/>
            <a:ext cx="12319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怎么改</a:t>
            </a:r>
            <a:r>
              <a:rPr dirty="0"/>
              <a:t>？</a:t>
            </a:r>
          </a:p>
        </p:txBody>
      </p:sp>
      <p:sp>
        <p:nvSpPr>
          <p:cNvPr id="132" name="Callout"/>
          <p:cNvSpPr/>
          <p:nvPr/>
        </p:nvSpPr>
        <p:spPr>
          <a:xfrm>
            <a:off x="2750770" y="3917736"/>
            <a:ext cx="6169423" cy="9227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1" y="0"/>
                </a:moveTo>
                <a:cubicBezTo>
                  <a:pt x="997" y="0"/>
                  <a:pt x="898" y="668"/>
                  <a:pt x="898" y="1496"/>
                </a:cubicBezTo>
                <a:lnTo>
                  <a:pt x="898" y="8556"/>
                </a:lnTo>
                <a:lnTo>
                  <a:pt x="0" y="11557"/>
                </a:lnTo>
                <a:lnTo>
                  <a:pt x="898" y="14558"/>
                </a:lnTo>
                <a:lnTo>
                  <a:pt x="898" y="20104"/>
                </a:lnTo>
                <a:cubicBezTo>
                  <a:pt x="898" y="20932"/>
                  <a:pt x="997" y="21600"/>
                  <a:pt x="1121" y="21600"/>
                </a:cubicBezTo>
                <a:lnTo>
                  <a:pt x="21376" y="21600"/>
                </a:lnTo>
                <a:cubicBezTo>
                  <a:pt x="21500" y="21600"/>
                  <a:pt x="21600" y="20932"/>
                  <a:pt x="21600" y="20104"/>
                </a:cubicBezTo>
                <a:lnTo>
                  <a:pt x="21600" y="1496"/>
                </a:lnTo>
                <a:cubicBezTo>
                  <a:pt x="21600" y="668"/>
                  <a:pt x="21500" y="0"/>
                  <a:pt x="21376" y="0"/>
                </a:cubicBezTo>
                <a:lnTo>
                  <a:pt x="1121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6055" y="3917726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就是把下面的热门频道换到上面去，里面每一条都多展示一个昵称，然后这个按钮改成红色。"/>
          <p:cNvSpPr txBox="1"/>
          <p:nvPr/>
        </p:nvSpPr>
        <p:spPr>
          <a:xfrm>
            <a:off x="3128916" y="3987358"/>
            <a:ext cx="5942159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就是把下面的热门频道换到上面去，里面每一条都多展示一个昵称，然后这个按钮改成红色</a:t>
            </a:r>
            <a:r>
              <a:rPr dirty="0"/>
              <a:t>。</a:t>
            </a:r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510561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Callout"/>
          <p:cNvSpPr/>
          <p:nvPr/>
        </p:nvSpPr>
        <p:spPr>
          <a:xfrm>
            <a:off x="8198822" y="5325690"/>
            <a:ext cx="2125267" cy="482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9" y="0"/>
                </a:moveTo>
                <a:cubicBezTo>
                  <a:pt x="290" y="0"/>
                  <a:pt x="0" y="1277"/>
                  <a:pt x="0" y="2860"/>
                </a:cubicBezTo>
                <a:lnTo>
                  <a:pt x="0" y="18722"/>
                </a:lnTo>
                <a:cubicBezTo>
                  <a:pt x="0" y="20306"/>
                  <a:pt x="290" y="21600"/>
                  <a:pt x="649" y="21600"/>
                </a:cubicBezTo>
                <a:lnTo>
                  <a:pt x="18365" y="21600"/>
                </a:lnTo>
                <a:cubicBezTo>
                  <a:pt x="18725" y="21600"/>
                  <a:pt x="19018" y="20306"/>
                  <a:pt x="19018" y="18722"/>
                </a:cubicBezTo>
                <a:lnTo>
                  <a:pt x="19018" y="16857"/>
                </a:lnTo>
                <a:lnTo>
                  <a:pt x="21600" y="11137"/>
                </a:lnTo>
                <a:lnTo>
                  <a:pt x="19018" y="5418"/>
                </a:lnTo>
                <a:lnTo>
                  <a:pt x="19018" y="2860"/>
                </a:lnTo>
                <a:cubicBezTo>
                  <a:pt x="19018" y="1277"/>
                  <a:pt x="18725" y="0"/>
                  <a:pt x="18365" y="0"/>
                </a:cubicBezTo>
                <a:lnTo>
                  <a:pt x="64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7" name="为什么？"/>
          <p:cNvSpPr txBox="1"/>
          <p:nvPr/>
        </p:nvSpPr>
        <p:spPr>
          <a:xfrm>
            <a:off x="8645505" y="5325690"/>
            <a:ext cx="12319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为什么？</a:t>
            </a:r>
          </a:p>
        </p:txBody>
      </p:sp>
      <p:sp>
        <p:nvSpPr>
          <p:cNvPr id="138" name="Callout"/>
          <p:cNvSpPr/>
          <p:nvPr/>
        </p:nvSpPr>
        <p:spPr>
          <a:xfrm>
            <a:off x="2760295" y="6178336"/>
            <a:ext cx="2125267" cy="520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58" y="0"/>
                </a:moveTo>
                <a:cubicBezTo>
                  <a:pt x="2799" y="0"/>
                  <a:pt x="2509" y="1183"/>
                  <a:pt x="2509" y="2651"/>
                </a:cubicBezTo>
                <a:lnTo>
                  <a:pt x="2509" y="5894"/>
                </a:lnTo>
                <a:lnTo>
                  <a:pt x="0" y="11212"/>
                </a:lnTo>
                <a:lnTo>
                  <a:pt x="2509" y="16513"/>
                </a:lnTo>
                <a:lnTo>
                  <a:pt x="2509" y="18933"/>
                </a:lnTo>
                <a:cubicBezTo>
                  <a:pt x="2509" y="20400"/>
                  <a:pt x="2799" y="21600"/>
                  <a:pt x="3158" y="21600"/>
                </a:cubicBezTo>
                <a:lnTo>
                  <a:pt x="20951" y="21600"/>
                </a:lnTo>
                <a:cubicBezTo>
                  <a:pt x="21310" y="21600"/>
                  <a:pt x="21600" y="20400"/>
                  <a:pt x="21600" y="18933"/>
                </a:cubicBezTo>
                <a:lnTo>
                  <a:pt x="21600" y="2651"/>
                </a:lnTo>
                <a:cubicBezTo>
                  <a:pt x="21600" y="1183"/>
                  <a:pt x="21310" y="0"/>
                  <a:pt x="20951" y="0"/>
                </a:cubicBezTo>
                <a:lnTo>
                  <a:pt x="3158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6055" y="5977309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老板说的"/>
          <p:cNvSpPr txBox="1"/>
          <p:nvPr/>
        </p:nvSpPr>
        <p:spPr>
          <a:xfrm>
            <a:off x="3100715" y="6197385"/>
            <a:ext cx="1520627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老板说的</a:t>
            </a:r>
            <a:endParaRPr dirty="0"/>
          </a:p>
        </p:txBody>
      </p:sp>
      <p:sp>
        <p:nvSpPr>
          <p:cNvPr id="141" name="到底为什么？"/>
          <p:cNvSpPr txBox="1"/>
          <p:nvPr/>
        </p:nvSpPr>
        <p:spPr>
          <a:xfrm>
            <a:off x="8378805" y="7167190"/>
            <a:ext cx="17907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到底为什么？</a:t>
            </a:r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741701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Callout"/>
          <p:cNvSpPr/>
          <p:nvPr/>
        </p:nvSpPr>
        <p:spPr>
          <a:xfrm>
            <a:off x="3748167" y="7256090"/>
            <a:ext cx="6617495" cy="1244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" y="0"/>
                </a:moveTo>
                <a:cubicBezTo>
                  <a:pt x="93" y="0"/>
                  <a:pt x="0" y="495"/>
                  <a:pt x="0" y="1109"/>
                </a:cubicBezTo>
                <a:lnTo>
                  <a:pt x="0" y="20484"/>
                </a:lnTo>
                <a:cubicBezTo>
                  <a:pt x="0" y="21098"/>
                  <a:pt x="93" y="21600"/>
                  <a:pt x="209" y="21600"/>
                </a:cubicBezTo>
                <a:lnTo>
                  <a:pt x="20551" y="21600"/>
                </a:lnTo>
                <a:cubicBezTo>
                  <a:pt x="20666" y="21600"/>
                  <a:pt x="20759" y="21098"/>
                  <a:pt x="20759" y="20484"/>
                </a:cubicBezTo>
                <a:lnTo>
                  <a:pt x="20759" y="14609"/>
                </a:lnTo>
                <a:lnTo>
                  <a:pt x="21600" y="12384"/>
                </a:lnTo>
                <a:lnTo>
                  <a:pt x="20759" y="10159"/>
                </a:lnTo>
                <a:lnTo>
                  <a:pt x="20759" y="1109"/>
                </a:lnTo>
                <a:cubicBezTo>
                  <a:pt x="20759" y="495"/>
                  <a:pt x="20666" y="0"/>
                  <a:pt x="20551" y="0"/>
                </a:cubicBezTo>
                <a:lnTo>
                  <a:pt x="20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" name="口头：好。…"/>
          <p:cNvSpPr txBox="1"/>
          <p:nvPr/>
        </p:nvSpPr>
        <p:spPr>
          <a:xfrm>
            <a:off x="4030767" y="7319263"/>
            <a:ext cx="6052295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>
                <a:solidFill>
                  <a:srgbClr val="FFFFFF"/>
                </a:solidFill>
              </a:defRPr>
            </a:pPr>
            <a:r>
              <a:rPr dirty="0" err="1"/>
              <a:t>口头：好</a:t>
            </a:r>
            <a:r>
              <a:rPr dirty="0"/>
              <a:t>。</a:t>
            </a:r>
          </a:p>
          <a:p>
            <a:pPr algn="l">
              <a:defRPr sz="2200">
                <a:solidFill>
                  <a:srgbClr val="FFFFFF"/>
                </a:solidFill>
              </a:defRPr>
            </a:pPr>
            <a:r>
              <a:rPr dirty="0" err="1"/>
              <a:t>内心：老板说啥就是啥，把你工资给我，我直接问老板算了，要你</a:t>
            </a:r>
            <a:r>
              <a:rPr lang="zh-CN" altLang="en-US" dirty="0"/>
              <a:t>干嘛</a:t>
            </a:r>
            <a:r>
              <a:rPr dirty="0"/>
              <a:t>？</a:t>
            </a:r>
          </a:p>
        </p:txBody>
      </p:sp>
      <p:sp>
        <p:nvSpPr>
          <p:cNvPr id="145" name="情景一（这个需求你思考了吗？）"/>
          <p:cNvSpPr txBox="1"/>
          <p:nvPr/>
        </p:nvSpPr>
        <p:spPr>
          <a:xfrm>
            <a:off x="5923585" y="435687"/>
            <a:ext cx="1516441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rPr lang="zh-CN" altLang="en-US" sz="4400" b="0" dirty="0">
                <a:latin typeface="迷你简平黑"/>
                <a:ea typeface="微软雅黑" panose="020B0503020204020204" pitchFamily="34" charset="-122"/>
              </a:rPr>
              <a:t>段子</a:t>
            </a:r>
            <a:r>
              <a:rPr lang="en-US" altLang="zh-CN" sz="4400" b="0" dirty="0">
                <a:latin typeface="迷你简平黑"/>
                <a:ea typeface="微软雅黑" panose="020B0503020204020204" pitchFamily="34" charset="-122"/>
              </a:rPr>
              <a:t>1</a:t>
            </a:r>
            <a:endParaRPr sz="4400" dirty="0">
              <a:latin typeface="迷你简平黑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allout"/>
          <p:cNvSpPr/>
          <p:nvPr/>
        </p:nvSpPr>
        <p:spPr>
          <a:xfrm>
            <a:off x="2763470" y="1803186"/>
            <a:ext cx="3461545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9" y="0"/>
                </a:moveTo>
                <a:cubicBezTo>
                  <a:pt x="1778" y="0"/>
                  <a:pt x="1600" y="1213"/>
                  <a:pt x="1600" y="2717"/>
                </a:cubicBezTo>
                <a:lnTo>
                  <a:pt x="1600" y="5248"/>
                </a:lnTo>
                <a:lnTo>
                  <a:pt x="0" y="10699"/>
                </a:lnTo>
                <a:lnTo>
                  <a:pt x="1600" y="16149"/>
                </a:lnTo>
                <a:lnTo>
                  <a:pt x="1600" y="18883"/>
                </a:lnTo>
                <a:cubicBezTo>
                  <a:pt x="1600" y="20387"/>
                  <a:pt x="1778" y="21600"/>
                  <a:pt x="1999" y="21600"/>
                </a:cubicBezTo>
                <a:lnTo>
                  <a:pt x="21199" y="21600"/>
                </a:lnTo>
                <a:cubicBezTo>
                  <a:pt x="21420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20" y="0"/>
                  <a:pt x="21199" y="0"/>
                </a:cubicBezTo>
                <a:lnTo>
                  <a:pt x="199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9555" y="1595809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这个需求做要几天呢？"/>
          <p:cNvSpPr txBox="1"/>
          <p:nvPr/>
        </p:nvSpPr>
        <p:spPr>
          <a:xfrm>
            <a:off x="3271668" y="1815886"/>
            <a:ext cx="29083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这个需求做要几天呢？</a:t>
            </a:r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2808384"/>
            <a:ext cx="914479" cy="922756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Callout"/>
          <p:cNvSpPr/>
          <p:nvPr/>
        </p:nvSpPr>
        <p:spPr>
          <a:xfrm>
            <a:off x="5877302" y="2817450"/>
            <a:ext cx="4450954" cy="1352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0" y="0"/>
                </a:moveTo>
                <a:cubicBezTo>
                  <a:pt x="138" y="0"/>
                  <a:pt x="0" y="456"/>
                  <a:pt x="0" y="1020"/>
                </a:cubicBezTo>
                <a:lnTo>
                  <a:pt x="0" y="20580"/>
                </a:lnTo>
                <a:cubicBezTo>
                  <a:pt x="0" y="21144"/>
                  <a:pt x="138" y="21600"/>
                  <a:pt x="310" y="21600"/>
                </a:cubicBezTo>
                <a:lnTo>
                  <a:pt x="20036" y="21600"/>
                </a:lnTo>
                <a:cubicBezTo>
                  <a:pt x="20208" y="21600"/>
                  <a:pt x="20346" y="21144"/>
                  <a:pt x="20346" y="20580"/>
                </a:cubicBezTo>
                <a:lnTo>
                  <a:pt x="20346" y="8696"/>
                </a:lnTo>
                <a:lnTo>
                  <a:pt x="21600" y="6649"/>
                </a:lnTo>
                <a:lnTo>
                  <a:pt x="20346" y="4608"/>
                </a:lnTo>
                <a:lnTo>
                  <a:pt x="20346" y="1020"/>
                </a:lnTo>
                <a:cubicBezTo>
                  <a:pt x="20346" y="456"/>
                  <a:pt x="20208" y="0"/>
                  <a:pt x="20036" y="0"/>
                </a:cubicBezTo>
                <a:lnTo>
                  <a:pt x="31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2" name="前端1天，后端2天，测试2天，一共5PD，最快上线时间4天以后"/>
          <p:cNvSpPr txBox="1"/>
          <p:nvPr/>
        </p:nvSpPr>
        <p:spPr>
          <a:xfrm>
            <a:off x="6021478" y="2864792"/>
            <a:ext cx="3904634" cy="1260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前端1天，后端2天，测试2天，一共5PD，最快上线时间4天以后</a:t>
            </a:r>
          </a:p>
        </p:txBody>
      </p:sp>
      <p:sp>
        <p:nvSpPr>
          <p:cNvPr id="153" name="Callout"/>
          <p:cNvSpPr/>
          <p:nvPr/>
        </p:nvSpPr>
        <p:spPr>
          <a:xfrm>
            <a:off x="2700718" y="4622800"/>
            <a:ext cx="3595910" cy="50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8" y="0"/>
                </a:moveTo>
                <a:cubicBezTo>
                  <a:pt x="1807" y="0"/>
                  <a:pt x="1622" y="1213"/>
                  <a:pt x="1622" y="2717"/>
                </a:cubicBezTo>
                <a:lnTo>
                  <a:pt x="1622" y="5079"/>
                </a:lnTo>
                <a:lnTo>
                  <a:pt x="0" y="10547"/>
                </a:lnTo>
                <a:lnTo>
                  <a:pt x="1622" y="15997"/>
                </a:lnTo>
                <a:lnTo>
                  <a:pt x="1622" y="18883"/>
                </a:lnTo>
                <a:cubicBezTo>
                  <a:pt x="1622" y="20387"/>
                  <a:pt x="1807" y="21600"/>
                  <a:pt x="2038" y="21600"/>
                </a:cubicBezTo>
                <a:lnTo>
                  <a:pt x="21184" y="21600"/>
                </a:lnTo>
                <a:cubicBezTo>
                  <a:pt x="21414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14" y="0"/>
                  <a:pt x="21184" y="0"/>
                </a:cubicBezTo>
                <a:lnTo>
                  <a:pt x="2038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4259" y="4415422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什么？！要这么久？！"/>
          <p:cNvSpPr txBox="1"/>
          <p:nvPr/>
        </p:nvSpPr>
        <p:spPr>
          <a:xfrm>
            <a:off x="3112136" y="4668927"/>
            <a:ext cx="290804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什么</a:t>
            </a:r>
            <a:r>
              <a:rPr dirty="0"/>
              <a:t>？！</a:t>
            </a:r>
            <a:r>
              <a:rPr dirty="0" err="1"/>
              <a:t>要这么久</a:t>
            </a:r>
            <a:r>
              <a:rPr dirty="0"/>
              <a:t>？！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510561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Callout"/>
          <p:cNvSpPr/>
          <p:nvPr/>
        </p:nvSpPr>
        <p:spPr>
          <a:xfrm>
            <a:off x="8198822" y="5325690"/>
            <a:ext cx="2128839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8" y="0"/>
                </a:moveTo>
                <a:cubicBezTo>
                  <a:pt x="289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289" y="21600"/>
                  <a:pt x="648" y="21600"/>
                </a:cubicBezTo>
                <a:lnTo>
                  <a:pt x="18334" y="21600"/>
                </a:lnTo>
                <a:cubicBezTo>
                  <a:pt x="18693" y="21600"/>
                  <a:pt x="18987" y="20387"/>
                  <a:pt x="18987" y="18883"/>
                </a:cubicBezTo>
                <a:lnTo>
                  <a:pt x="18987" y="16402"/>
                </a:lnTo>
                <a:lnTo>
                  <a:pt x="21600" y="10952"/>
                </a:lnTo>
                <a:lnTo>
                  <a:pt x="18987" y="5501"/>
                </a:lnTo>
                <a:lnTo>
                  <a:pt x="18987" y="2717"/>
                </a:lnTo>
                <a:cubicBezTo>
                  <a:pt x="18987" y="1213"/>
                  <a:pt x="18693" y="0"/>
                  <a:pt x="18334" y="0"/>
                </a:cubicBezTo>
                <a:lnTo>
                  <a:pt x="648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8" name="这还久？"/>
          <p:cNvSpPr txBox="1"/>
          <p:nvPr/>
        </p:nvSpPr>
        <p:spPr>
          <a:xfrm>
            <a:off x="8404155" y="5338390"/>
            <a:ext cx="12319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这还久？</a:t>
            </a:r>
          </a:p>
        </p:txBody>
      </p:sp>
      <p:sp>
        <p:nvSpPr>
          <p:cNvPr id="159" name="Callout"/>
          <p:cNvSpPr/>
          <p:nvPr/>
        </p:nvSpPr>
        <p:spPr>
          <a:xfrm>
            <a:off x="2775926" y="6419636"/>
            <a:ext cx="3436938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6" y="0"/>
                </a:moveTo>
                <a:cubicBezTo>
                  <a:pt x="1534" y="0"/>
                  <a:pt x="1354" y="1213"/>
                  <a:pt x="1354" y="2717"/>
                </a:cubicBezTo>
                <a:lnTo>
                  <a:pt x="1354" y="5940"/>
                </a:lnTo>
                <a:lnTo>
                  <a:pt x="0" y="11374"/>
                </a:lnTo>
                <a:lnTo>
                  <a:pt x="1354" y="16807"/>
                </a:lnTo>
                <a:lnTo>
                  <a:pt x="1354" y="18883"/>
                </a:lnTo>
                <a:cubicBezTo>
                  <a:pt x="1354" y="20387"/>
                  <a:pt x="1534" y="21600"/>
                  <a:pt x="1756" y="21600"/>
                </a:cubicBezTo>
                <a:lnTo>
                  <a:pt x="21196" y="21600"/>
                </a:lnTo>
                <a:cubicBezTo>
                  <a:pt x="21418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18" y="0"/>
                  <a:pt x="21196" y="0"/>
                </a:cubicBezTo>
                <a:lnTo>
                  <a:pt x="1756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4259" y="6212259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我跟老板说今天就能上"/>
          <p:cNvSpPr txBox="1"/>
          <p:nvPr/>
        </p:nvSpPr>
        <p:spPr>
          <a:xfrm>
            <a:off x="3135693" y="6432336"/>
            <a:ext cx="302566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我跟老板说今天就能上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7247626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Callout"/>
          <p:cNvSpPr/>
          <p:nvPr/>
        </p:nvSpPr>
        <p:spPr>
          <a:xfrm>
            <a:off x="8042602" y="7448653"/>
            <a:ext cx="2310608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" y="0"/>
                </a:moveTo>
                <a:cubicBezTo>
                  <a:pt x="267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267" y="21600"/>
                  <a:pt x="597" y="21600"/>
                </a:cubicBezTo>
                <a:lnTo>
                  <a:pt x="18591" y="21600"/>
                </a:lnTo>
                <a:cubicBezTo>
                  <a:pt x="18922" y="21600"/>
                  <a:pt x="19188" y="20387"/>
                  <a:pt x="19188" y="18883"/>
                </a:cubicBezTo>
                <a:lnTo>
                  <a:pt x="19188" y="16251"/>
                </a:lnTo>
                <a:lnTo>
                  <a:pt x="21600" y="10800"/>
                </a:lnTo>
                <a:lnTo>
                  <a:pt x="19188" y="5349"/>
                </a:lnTo>
                <a:lnTo>
                  <a:pt x="19188" y="2717"/>
                </a:lnTo>
                <a:cubicBezTo>
                  <a:pt x="19188" y="1213"/>
                  <a:pt x="18922" y="0"/>
                  <a:pt x="18591" y="0"/>
                </a:cubicBezTo>
                <a:lnTo>
                  <a:pt x="59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4" name="那你来做吧"/>
          <p:cNvSpPr txBox="1"/>
          <p:nvPr/>
        </p:nvSpPr>
        <p:spPr>
          <a:xfrm>
            <a:off x="8336488" y="7467703"/>
            <a:ext cx="1697436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那你来做吧</a:t>
            </a:r>
          </a:p>
        </p:txBody>
      </p:sp>
      <p:sp>
        <p:nvSpPr>
          <p:cNvPr id="21" name="情景一（这个需求你思考了吗？）">
            <a:extLst>
              <a:ext uri="{FF2B5EF4-FFF2-40B4-BE49-F238E27FC236}">
                <a16:creationId xmlns:a16="http://schemas.microsoft.com/office/drawing/2014/main" id="{13D3A4A1-F096-46AD-9091-3B3466683F5C}"/>
              </a:ext>
            </a:extLst>
          </p:cNvPr>
          <p:cNvSpPr txBox="1"/>
          <p:nvPr/>
        </p:nvSpPr>
        <p:spPr>
          <a:xfrm>
            <a:off x="5923584" y="435687"/>
            <a:ext cx="1516442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rPr lang="zh-CN" altLang="en-US" sz="4400" b="0" dirty="0">
                <a:latin typeface="迷你简平黑"/>
                <a:ea typeface="微软雅黑" panose="020B0503020204020204" pitchFamily="34" charset="-122"/>
              </a:rPr>
              <a:t>段子</a:t>
            </a:r>
            <a:r>
              <a:rPr lang="en-US" altLang="zh-CN" sz="4400" b="0" dirty="0">
                <a:latin typeface="迷你简平黑"/>
                <a:ea typeface="微软雅黑" panose="020B0503020204020204" pitchFamily="34" charset="-122"/>
              </a:rPr>
              <a:t>2</a:t>
            </a:r>
            <a:endParaRPr sz="4400" dirty="0">
              <a:latin typeface="迷你简平黑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这个需求做要几天呢？"/>
          <p:cNvSpPr txBox="1"/>
          <p:nvPr/>
        </p:nvSpPr>
        <p:spPr>
          <a:xfrm>
            <a:off x="3271668" y="1815886"/>
            <a:ext cx="29083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这个需求做要几天呢？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12366" y="1376378"/>
            <a:ext cx="914479" cy="92275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Callout"/>
          <p:cNvSpPr/>
          <p:nvPr/>
        </p:nvSpPr>
        <p:spPr>
          <a:xfrm>
            <a:off x="5192682" y="1583756"/>
            <a:ext cx="5173663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7" y="0"/>
                </a:moveTo>
                <a:cubicBezTo>
                  <a:pt x="119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119" y="21600"/>
                  <a:pt x="267" y="21600"/>
                </a:cubicBezTo>
                <a:lnTo>
                  <a:pt x="20255" y="21600"/>
                </a:lnTo>
                <a:cubicBezTo>
                  <a:pt x="20402" y="21600"/>
                  <a:pt x="20521" y="20387"/>
                  <a:pt x="20521" y="18883"/>
                </a:cubicBezTo>
                <a:lnTo>
                  <a:pt x="20521" y="16065"/>
                </a:lnTo>
                <a:lnTo>
                  <a:pt x="21600" y="10614"/>
                </a:lnTo>
                <a:lnTo>
                  <a:pt x="20521" y="5164"/>
                </a:lnTo>
                <a:lnTo>
                  <a:pt x="20521" y="2717"/>
                </a:lnTo>
                <a:cubicBezTo>
                  <a:pt x="20521" y="1213"/>
                  <a:pt x="20402" y="0"/>
                  <a:pt x="20255" y="0"/>
                </a:cubicBezTo>
                <a:lnTo>
                  <a:pt x="26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0" name="这个搜索输入框有没有字数限制？"/>
          <p:cNvSpPr txBox="1"/>
          <p:nvPr/>
        </p:nvSpPr>
        <p:spPr>
          <a:xfrm>
            <a:off x="5582115" y="1596456"/>
            <a:ext cx="4394797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这个搜索输入框有没有字数限制？</a:t>
            </a:r>
          </a:p>
        </p:txBody>
      </p:sp>
      <p:sp>
        <p:nvSpPr>
          <p:cNvPr id="171" name="Callout"/>
          <p:cNvSpPr/>
          <p:nvPr/>
        </p:nvSpPr>
        <p:spPr>
          <a:xfrm>
            <a:off x="2675318" y="2463800"/>
            <a:ext cx="2128839" cy="50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77" y="0"/>
                </a:moveTo>
                <a:cubicBezTo>
                  <a:pt x="2818" y="0"/>
                  <a:pt x="2529" y="1213"/>
                  <a:pt x="2529" y="2717"/>
                </a:cubicBezTo>
                <a:lnTo>
                  <a:pt x="2529" y="5079"/>
                </a:lnTo>
                <a:lnTo>
                  <a:pt x="0" y="10547"/>
                </a:lnTo>
                <a:lnTo>
                  <a:pt x="2529" y="15997"/>
                </a:lnTo>
                <a:lnTo>
                  <a:pt x="2529" y="18883"/>
                </a:lnTo>
                <a:cubicBezTo>
                  <a:pt x="2529" y="20387"/>
                  <a:pt x="2818" y="21600"/>
                  <a:pt x="3177" y="21600"/>
                </a:cubicBezTo>
                <a:lnTo>
                  <a:pt x="20952" y="21600"/>
                </a:lnTo>
                <a:cubicBezTo>
                  <a:pt x="21311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311" y="0"/>
                  <a:pt x="20952" y="0"/>
                </a:cubicBezTo>
                <a:lnTo>
                  <a:pt x="31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7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8859" y="2256422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呃，我想想"/>
          <p:cNvSpPr txBox="1"/>
          <p:nvPr/>
        </p:nvSpPr>
        <p:spPr>
          <a:xfrm>
            <a:off x="3086736" y="2489200"/>
            <a:ext cx="1697435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呃，我想想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63166" y="3294434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Callout"/>
          <p:cNvSpPr/>
          <p:nvPr/>
        </p:nvSpPr>
        <p:spPr>
          <a:xfrm>
            <a:off x="5399167" y="3294444"/>
            <a:ext cx="4991101" cy="9227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7" y="0"/>
                </a:moveTo>
                <a:cubicBezTo>
                  <a:pt x="123" y="0"/>
                  <a:pt x="0" y="668"/>
                  <a:pt x="0" y="1496"/>
                </a:cubicBezTo>
                <a:lnTo>
                  <a:pt x="0" y="20104"/>
                </a:lnTo>
                <a:cubicBezTo>
                  <a:pt x="0" y="20932"/>
                  <a:pt x="123" y="21600"/>
                  <a:pt x="277" y="21600"/>
                </a:cubicBezTo>
                <a:lnTo>
                  <a:pt x="20157" y="21600"/>
                </a:lnTo>
                <a:cubicBezTo>
                  <a:pt x="20310" y="21600"/>
                  <a:pt x="20434" y="20932"/>
                  <a:pt x="20434" y="20104"/>
                </a:cubicBezTo>
                <a:lnTo>
                  <a:pt x="20434" y="15245"/>
                </a:lnTo>
                <a:lnTo>
                  <a:pt x="21600" y="12245"/>
                </a:lnTo>
                <a:lnTo>
                  <a:pt x="20434" y="9253"/>
                </a:lnTo>
                <a:lnTo>
                  <a:pt x="20434" y="1496"/>
                </a:lnTo>
                <a:cubicBezTo>
                  <a:pt x="20434" y="668"/>
                  <a:pt x="20310" y="0"/>
                  <a:pt x="20157" y="0"/>
                </a:cubicBezTo>
                <a:lnTo>
                  <a:pt x="2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6" name="这里标题如果太长，是用省略号代替还是直接截断？"/>
          <p:cNvSpPr txBox="1"/>
          <p:nvPr/>
        </p:nvSpPr>
        <p:spPr>
          <a:xfrm>
            <a:off x="5530850" y="3324011"/>
            <a:ext cx="422994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这里标题如果太长，是用省略号代替还是直接截断？</a:t>
            </a:r>
          </a:p>
        </p:txBody>
      </p:sp>
      <p:sp>
        <p:nvSpPr>
          <p:cNvPr id="177" name="Callout"/>
          <p:cNvSpPr/>
          <p:nvPr/>
        </p:nvSpPr>
        <p:spPr>
          <a:xfrm>
            <a:off x="2680602" y="4558980"/>
            <a:ext cx="3164613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6" y="0"/>
                </a:moveTo>
                <a:cubicBezTo>
                  <a:pt x="1534" y="0"/>
                  <a:pt x="1354" y="1213"/>
                  <a:pt x="1354" y="2717"/>
                </a:cubicBezTo>
                <a:lnTo>
                  <a:pt x="1354" y="5940"/>
                </a:lnTo>
                <a:lnTo>
                  <a:pt x="0" y="11374"/>
                </a:lnTo>
                <a:lnTo>
                  <a:pt x="1354" y="16807"/>
                </a:lnTo>
                <a:lnTo>
                  <a:pt x="1354" y="18883"/>
                </a:lnTo>
                <a:cubicBezTo>
                  <a:pt x="1354" y="20387"/>
                  <a:pt x="1534" y="21600"/>
                  <a:pt x="1756" y="21600"/>
                </a:cubicBezTo>
                <a:lnTo>
                  <a:pt x="21196" y="21600"/>
                </a:lnTo>
                <a:cubicBezTo>
                  <a:pt x="21418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18" y="0"/>
                  <a:pt x="21196" y="0"/>
                </a:cubicBezTo>
                <a:lnTo>
                  <a:pt x="1756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8859" y="4278791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哈哈，这个我也想想"/>
          <p:cNvSpPr txBox="1"/>
          <p:nvPr/>
        </p:nvSpPr>
        <p:spPr>
          <a:xfrm>
            <a:off x="3002269" y="4571680"/>
            <a:ext cx="302566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哈哈，这个我也想想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25066" y="5201545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Callout"/>
          <p:cNvSpPr/>
          <p:nvPr/>
        </p:nvSpPr>
        <p:spPr>
          <a:xfrm>
            <a:off x="5412611" y="5402572"/>
            <a:ext cx="4991101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7" y="0"/>
                </a:moveTo>
                <a:cubicBezTo>
                  <a:pt x="123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123" y="21600"/>
                  <a:pt x="277" y="21600"/>
                </a:cubicBezTo>
                <a:lnTo>
                  <a:pt x="20209" y="21600"/>
                </a:lnTo>
                <a:cubicBezTo>
                  <a:pt x="20362" y="21600"/>
                  <a:pt x="20485" y="20387"/>
                  <a:pt x="20485" y="18883"/>
                </a:cubicBezTo>
                <a:lnTo>
                  <a:pt x="20485" y="16251"/>
                </a:lnTo>
                <a:lnTo>
                  <a:pt x="21600" y="10800"/>
                </a:lnTo>
                <a:lnTo>
                  <a:pt x="20485" y="5349"/>
                </a:lnTo>
                <a:lnTo>
                  <a:pt x="20485" y="2717"/>
                </a:lnTo>
                <a:cubicBezTo>
                  <a:pt x="20485" y="1213"/>
                  <a:pt x="20362" y="0"/>
                  <a:pt x="20209" y="0"/>
                </a:cubicBezTo>
                <a:lnTo>
                  <a:pt x="2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2" name="这个新闻列表的排序规则是什么？"/>
          <p:cNvSpPr txBox="1"/>
          <p:nvPr/>
        </p:nvSpPr>
        <p:spPr>
          <a:xfrm>
            <a:off x="5564782" y="5421622"/>
            <a:ext cx="4353323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这个新闻列表的排序规则是什么？</a:t>
            </a:r>
          </a:p>
        </p:txBody>
      </p:sp>
      <p:sp>
        <p:nvSpPr>
          <p:cNvPr id="184" name="Callout"/>
          <p:cNvSpPr/>
          <p:nvPr/>
        </p:nvSpPr>
        <p:spPr>
          <a:xfrm>
            <a:off x="2693302" y="6300441"/>
            <a:ext cx="2772172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77" y="0"/>
                </a:moveTo>
                <a:cubicBezTo>
                  <a:pt x="1901" y="0"/>
                  <a:pt x="1679" y="1213"/>
                  <a:pt x="1679" y="2717"/>
                </a:cubicBezTo>
                <a:lnTo>
                  <a:pt x="1679" y="5940"/>
                </a:lnTo>
                <a:lnTo>
                  <a:pt x="0" y="11374"/>
                </a:lnTo>
                <a:lnTo>
                  <a:pt x="1679" y="16807"/>
                </a:lnTo>
                <a:lnTo>
                  <a:pt x="1679" y="18883"/>
                </a:lnTo>
                <a:cubicBezTo>
                  <a:pt x="1679" y="20387"/>
                  <a:pt x="1901" y="21600"/>
                  <a:pt x="2177" y="21600"/>
                </a:cubicBezTo>
                <a:lnTo>
                  <a:pt x="21099" y="21600"/>
                </a:lnTo>
                <a:cubicBezTo>
                  <a:pt x="21375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375" y="0"/>
                  <a:pt x="21099" y="0"/>
                </a:cubicBezTo>
                <a:lnTo>
                  <a:pt x="21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8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2435" y="6093063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按时间排就行了"/>
          <p:cNvSpPr txBox="1"/>
          <p:nvPr/>
        </p:nvSpPr>
        <p:spPr>
          <a:xfrm>
            <a:off x="3014969" y="6313141"/>
            <a:ext cx="2128838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按时间排就行了</a:t>
            </a:r>
            <a:endParaRPr dirty="0"/>
          </a:p>
        </p:txBody>
      </p:sp>
      <p:sp>
        <p:nvSpPr>
          <p:cNvPr id="187" name="Callout"/>
          <p:cNvSpPr/>
          <p:nvPr/>
        </p:nvSpPr>
        <p:spPr>
          <a:xfrm>
            <a:off x="5438011" y="7111573"/>
            <a:ext cx="49911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7" y="0"/>
                </a:moveTo>
                <a:cubicBezTo>
                  <a:pt x="123" y="0"/>
                  <a:pt x="0" y="713"/>
                  <a:pt x="0" y="1598"/>
                </a:cubicBezTo>
                <a:lnTo>
                  <a:pt x="0" y="20002"/>
                </a:lnTo>
                <a:cubicBezTo>
                  <a:pt x="0" y="20887"/>
                  <a:pt x="123" y="21600"/>
                  <a:pt x="277" y="21600"/>
                </a:cubicBezTo>
                <a:lnTo>
                  <a:pt x="20209" y="21600"/>
                </a:lnTo>
                <a:cubicBezTo>
                  <a:pt x="20362" y="21600"/>
                  <a:pt x="20485" y="20887"/>
                  <a:pt x="20485" y="20002"/>
                </a:cubicBezTo>
                <a:lnTo>
                  <a:pt x="20485" y="14066"/>
                </a:lnTo>
                <a:lnTo>
                  <a:pt x="21600" y="10860"/>
                </a:lnTo>
                <a:lnTo>
                  <a:pt x="20485" y="7653"/>
                </a:lnTo>
                <a:lnTo>
                  <a:pt x="20485" y="1598"/>
                </a:lnTo>
                <a:cubicBezTo>
                  <a:pt x="20485" y="713"/>
                  <a:pt x="20362" y="0"/>
                  <a:pt x="20209" y="0"/>
                </a:cubicBezTo>
                <a:lnTo>
                  <a:pt x="2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8" name="只考虑时间因素？用户看过之后再刷新展示什么样内容？"/>
          <p:cNvSpPr txBox="1"/>
          <p:nvPr/>
        </p:nvSpPr>
        <p:spPr>
          <a:xfrm>
            <a:off x="5590182" y="7111573"/>
            <a:ext cx="4353323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只考虑时间因素？用户看过之后再刷新展示什么样内容？</a:t>
            </a:r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63166" y="7081996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Callout"/>
          <p:cNvSpPr/>
          <p:nvPr/>
        </p:nvSpPr>
        <p:spPr>
          <a:xfrm>
            <a:off x="2655202" y="8116158"/>
            <a:ext cx="3025776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" y="0"/>
                </a:moveTo>
                <a:cubicBezTo>
                  <a:pt x="1742" y="0"/>
                  <a:pt x="1538" y="1213"/>
                  <a:pt x="1538" y="2717"/>
                </a:cubicBezTo>
                <a:lnTo>
                  <a:pt x="1538" y="5940"/>
                </a:lnTo>
                <a:lnTo>
                  <a:pt x="0" y="11374"/>
                </a:lnTo>
                <a:lnTo>
                  <a:pt x="1538" y="16807"/>
                </a:lnTo>
                <a:lnTo>
                  <a:pt x="1538" y="18883"/>
                </a:lnTo>
                <a:cubicBezTo>
                  <a:pt x="1538" y="20387"/>
                  <a:pt x="1742" y="21600"/>
                  <a:pt x="1995" y="21600"/>
                </a:cubicBezTo>
                <a:lnTo>
                  <a:pt x="21144" y="21600"/>
                </a:lnTo>
                <a:cubicBezTo>
                  <a:pt x="21396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396" y="0"/>
                  <a:pt x="21144" y="0"/>
                </a:cubicBezTo>
                <a:lnTo>
                  <a:pt x="1995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9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4335" y="7908781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哦！我去再研究一下"/>
          <p:cNvSpPr txBox="1"/>
          <p:nvPr/>
        </p:nvSpPr>
        <p:spPr>
          <a:xfrm>
            <a:off x="2976869" y="8128858"/>
            <a:ext cx="2772172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t>哦！我去再研究一下</a:t>
            </a:r>
          </a:p>
        </p:txBody>
      </p:sp>
      <p:pic>
        <p:nvPicPr>
          <p:cNvPr id="1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50466" y="8648060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Callout"/>
          <p:cNvSpPr/>
          <p:nvPr/>
        </p:nvSpPr>
        <p:spPr>
          <a:xfrm>
            <a:off x="6301611" y="8855436"/>
            <a:ext cx="4131073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4" y="0"/>
                </a:moveTo>
                <a:cubicBezTo>
                  <a:pt x="149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149" y="21600"/>
                  <a:pt x="334" y="21600"/>
                </a:cubicBezTo>
                <a:lnTo>
                  <a:pt x="19919" y="21600"/>
                </a:lnTo>
                <a:cubicBezTo>
                  <a:pt x="20104" y="21600"/>
                  <a:pt x="20253" y="20387"/>
                  <a:pt x="20253" y="18883"/>
                </a:cubicBezTo>
                <a:lnTo>
                  <a:pt x="20253" y="16251"/>
                </a:lnTo>
                <a:lnTo>
                  <a:pt x="21600" y="10800"/>
                </a:lnTo>
                <a:lnTo>
                  <a:pt x="20253" y="5349"/>
                </a:lnTo>
                <a:lnTo>
                  <a:pt x="20253" y="2717"/>
                </a:lnTo>
                <a:cubicBezTo>
                  <a:pt x="20253" y="1213"/>
                  <a:pt x="20104" y="0"/>
                  <a:pt x="19919" y="0"/>
                </a:cubicBezTo>
                <a:lnTo>
                  <a:pt x="33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5" name="你能不能把需求搞明白了？！"/>
          <p:cNvSpPr txBox="1"/>
          <p:nvPr/>
        </p:nvSpPr>
        <p:spPr>
          <a:xfrm>
            <a:off x="6453781" y="8895213"/>
            <a:ext cx="3755089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你能不能把需求搞明白了</a:t>
            </a:r>
            <a:r>
              <a:rPr dirty="0"/>
              <a:t>？！</a:t>
            </a:r>
          </a:p>
        </p:txBody>
      </p:sp>
      <p:sp>
        <p:nvSpPr>
          <p:cNvPr id="31" name="情景一（这个需求你思考了吗？）">
            <a:extLst>
              <a:ext uri="{FF2B5EF4-FFF2-40B4-BE49-F238E27FC236}">
                <a16:creationId xmlns:a16="http://schemas.microsoft.com/office/drawing/2014/main" id="{19F7C4A8-D359-4FFA-857E-B5F3C6586F8B}"/>
              </a:ext>
            </a:extLst>
          </p:cNvPr>
          <p:cNvSpPr txBox="1"/>
          <p:nvPr/>
        </p:nvSpPr>
        <p:spPr>
          <a:xfrm>
            <a:off x="5749041" y="295789"/>
            <a:ext cx="1516442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rPr lang="zh-CN" altLang="en-US" sz="4400" b="0" dirty="0">
                <a:latin typeface="迷你简平黑"/>
                <a:ea typeface="微软雅黑" panose="020B0503020204020204" pitchFamily="34" charset="-122"/>
              </a:rPr>
              <a:t>段子</a:t>
            </a:r>
            <a:r>
              <a:rPr lang="en-US" altLang="zh-CN" sz="4400" b="0" dirty="0">
                <a:latin typeface="迷你简平黑"/>
                <a:ea typeface="微软雅黑" panose="020B0503020204020204" pitchFamily="34" charset="-122"/>
              </a:rPr>
              <a:t>3</a:t>
            </a:r>
            <a:endParaRPr sz="4400" dirty="0">
              <a:latin typeface="迷你简平黑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timgsa.baidu.com/timg?image&amp;quality=80&amp;size=b9999_10000&amp;sec=1549988157350&amp;di=e259b6965e1be79a21d1279ac441c385&amp;imgtype=0&amp;src=http%3A%2F%2Fimg.bqatj.com%2Fimg%2F13ed7f5b0577c110.jpg">
            <a:extLst>
              <a:ext uri="{FF2B5EF4-FFF2-40B4-BE49-F238E27FC236}">
                <a16:creationId xmlns:a16="http://schemas.microsoft.com/office/drawing/2014/main" id="{7E73A641-CFDE-44DB-931E-BEC9235BC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061" y="3641739"/>
            <a:ext cx="2412678" cy="2470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三段出三问">
            <a:extLst>
              <a:ext uri="{FF2B5EF4-FFF2-40B4-BE49-F238E27FC236}">
                <a16:creationId xmlns:a16="http://schemas.microsoft.com/office/drawing/2014/main" id="{FE6A7B2B-C595-474C-92C4-5270DEAE3E82}"/>
              </a:ext>
            </a:extLst>
          </p:cNvPr>
          <p:cNvSpPr txBox="1"/>
          <p:nvPr/>
        </p:nvSpPr>
        <p:spPr>
          <a:xfrm>
            <a:off x="3298499" y="1462743"/>
            <a:ext cx="6519413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sz="4400" b="0" dirty="0">
                <a:latin typeface="迷你简平黑"/>
              </a:rPr>
              <a:t>PM</a:t>
            </a:r>
            <a:r>
              <a:rPr lang="zh-CN" altLang="en-US" sz="4400" b="0" dirty="0">
                <a:latin typeface="迷你简平黑"/>
              </a:rPr>
              <a:t>下班别走，我送你离开</a:t>
            </a:r>
            <a:endParaRPr sz="4400" b="0" dirty="0">
              <a:latin typeface="迷你简平黑"/>
            </a:endParaRPr>
          </a:p>
        </p:txBody>
      </p:sp>
    </p:spTree>
    <p:extLst>
      <p:ext uri="{BB962C8B-B14F-4D97-AF65-F5344CB8AC3E}">
        <p14:creationId xmlns:p14="http://schemas.microsoft.com/office/powerpoint/2010/main" val="93668421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所有的需求思考了吗？…"/>
          <p:cNvSpPr txBox="1"/>
          <p:nvPr/>
        </p:nvSpPr>
        <p:spPr>
          <a:xfrm>
            <a:off x="2285722" y="3073312"/>
            <a:ext cx="8433354" cy="256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2800" dirty="0" err="1">
                <a:latin typeface="迷你简平黑"/>
              </a:rPr>
              <a:t>所有的需求思考了吗</a:t>
            </a:r>
            <a:r>
              <a:rPr sz="2800" dirty="0">
                <a:latin typeface="迷你简平黑"/>
              </a:rPr>
              <a:t>？</a:t>
            </a: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2800" dirty="0" err="1">
                <a:latin typeface="迷你简平黑"/>
              </a:rPr>
              <a:t>先定上线时间，再告诉研发，这个流程是否合理</a:t>
            </a:r>
            <a:r>
              <a:rPr sz="2800" dirty="0">
                <a:latin typeface="迷你简平黑"/>
              </a:rPr>
              <a:t>？</a:t>
            </a: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2800" dirty="0" err="1">
                <a:latin typeface="迷你简平黑"/>
              </a:rPr>
              <a:t>需求是否已经足够详细和全面</a:t>
            </a:r>
            <a:r>
              <a:rPr sz="2800" dirty="0">
                <a:latin typeface="迷你简平黑"/>
              </a:rPr>
              <a:t>？</a:t>
            </a:r>
          </a:p>
        </p:txBody>
      </p:sp>
      <p:sp>
        <p:nvSpPr>
          <p:cNvPr id="197" name="三段出三问"/>
          <p:cNvSpPr txBox="1"/>
          <p:nvPr/>
        </p:nvSpPr>
        <p:spPr>
          <a:xfrm>
            <a:off x="5322589" y="1005543"/>
            <a:ext cx="2359620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4400" b="0" dirty="0" err="1">
                <a:latin typeface="迷你简平黑"/>
              </a:rPr>
              <a:t>三段三问</a:t>
            </a:r>
            <a:endParaRPr sz="4400" b="0" dirty="0">
              <a:latin typeface="迷你简平黑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一些技术术语"/>
          <p:cNvSpPr txBox="1"/>
          <p:nvPr/>
        </p:nvSpPr>
        <p:spPr>
          <a:xfrm>
            <a:off x="4758333" y="482914"/>
            <a:ext cx="3488134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400" b="0" dirty="0" err="1">
                <a:latin typeface="迷你简平黑"/>
              </a:rPr>
              <a:t>一些技术术语</a:t>
            </a:r>
            <a:endParaRPr sz="4400" b="0" dirty="0">
              <a:latin typeface="迷你简平黑"/>
            </a:endParaRPr>
          </a:p>
        </p:txBody>
      </p:sp>
      <p:sp>
        <p:nvSpPr>
          <p:cNvPr id="201" name="接口/API : 就像功能的开关，比如：开关灯。…"/>
          <p:cNvSpPr txBox="1"/>
          <p:nvPr/>
        </p:nvSpPr>
        <p:spPr>
          <a:xfrm>
            <a:off x="609600" y="1967581"/>
            <a:ext cx="11785600" cy="5642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 err="1">
                <a:latin typeface="迷你简平黑"/>
              </a:rPr>
              <a:t>接口</a:t>
            </a:r>
            <a:r>
              <a:rPr sz="2000" dirty="0">
                <a:latin typeface="迷你简平黑"/>
              </a:rPr>
              <a:t>/API : </a:t>
            </a:r>
            <a:r>
              <a:rPr sz="2000" dirty="0" err="1">
                <a:latin typeface="迷你简平黑"/>
              </a:rPr>
              <a:t>就像功能的开关，比如：开关灯</a:t>
            </a:r>
            <a:r>
              <a:rPr sz="2000" dirty="0">
                <a:latin typeface="迷你简平黑"/>
              </a:rPr>
              <a:t>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 err="1">
                <a:latin typeface="迷你简平黑"/>
              </a:rPr>
              <a:t>数据库</a:t>
            </a:r>
            <a:r>
              <a:rPr sz="2000" dirty="0">
                <a:latin typeface="迷你简平黑"/>
              </a:rPr>
              <a:t>： </a:t>
            </a:r>
            <a:r>
              <a:rPr sz="2000" dirty="0" err="1">
                <a:latin typeface="迷你简平黑"/>
              </a:rPr>
              <a:t>放数据的仓库。如果数据是水，数据库就是水库</a:t>
            </a:r>
            <a:r>
              <a:rPr sz="2000" dirty="0">
                <a:latin typeface="迷你简平黑"/>
              </a:rPr>
              <a:t>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>
                <a:latin typeface="迷你简平黑"/>
              </a:rPr>
              <a:t>服务：按某种维度划分的功能的集合。比如，去餐厅吃饭，做饭服务的是厨师，上菜服务的是传菜员，接待服务的是接待员等等。往大看，餐厅本身也是一种服务，更高维度的服务；往小看，做饭的厨师还有面点厨师、川菜厨师等等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 err="1">
                <a:latin typeface="迷你简平黑"/>
              </a:rPr>
              <a:t>写死的（静态的</a:t>
            </a:r>
            <a:r>
              <a:rPr sz="2000" dirty="0">
                <a:latin typeface="迷你简平黑"/>
              </a:rPr>
              <a:t>）：</a:t>
            </a:r>
            <a:r>
              <a:rPr sz="2000" dirty="0" err="1">
                <a:latin typeface="迷你简平黑"/>
              </a:rPr>
              <a:t>写在前端代码里的内容，必须通过发布代码才能改变</a:t>
            </a:r>
            <a:r>
              <a:rPr sz="2000" dirty="0">
                <a:latin typeface="迷你简平黑"/>
              </a:rPr>
              <a:t>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 err="1">
                <a:latin typeface="迷你简平黑"/>
              </a:rPr>
              <a:t>没写死的（动态的</a:t>
            </a:r>
            <a:r>
              <a:rPr sz="2000" dirty="0">
                <a:latin typeface="迷你简平黑"/>
              </a:rPr>
              <a:t>）：</a:t>
            </a:r>
            <a:r>
              <a:rPr sz="2000" dirty="0" err="1">
                <a:latin typeface="迷你简平黑"/>
              </a:rPr>
              <a:t>内容是从接口获取到的，不需要重新发布代码可以随时改变的，通常会有配套的后端管理系统</a:t>
            </a:r>
            <a:r>
              <a:rPr sz="2000" dirty="0">
                <a:latin typeface="迷你简平黑"/>
              </a:rPr>
              <a:t>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000" dirty="0">
                <a:latin typeface="迷你简平黑"/>
              </a:rPr>
              <a:t>A/B test：</a:t>
            </a:r>
            <a:r>
              <a:rPr lang="zh-CN" altLang="en-US" sz="2000" dirty="0">
                <a:latin typeface="迷你简平黑"/>
              </a:rPr>
              <a:t>两个版本同时在线，某一部分人只能用到某一个版本。</a:t>
            </a:r>
            <a:endParaRPr lang="en-US" altLang="zh-CN" sz="2000" dirty="0">
              <a:latin typeface="迷你简平黑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lang="en-US" altLang="zh-CN" sz="2000" dirty="0">
                <a:latin typeface="迷你简平黑"/>
              </a:rPr>
              <a:t>URL</a:t>
            </a:r>
            <a:r>
              <a:rPr lang="zh-CN" altLang="en-US" sz="2000" dirty="0">
                <a:latin typeface="迷你简平黑"/>
              </a:rPr>
              <a:t>：找一个网页、一张图片、一个文件等等的地址。</a:t>
            </a:r>
            <a:endParaRPr sz="2000" dirty="0">
              <a:latin typeface="迷你简平黑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项目开发完整流程"/>
          <p:cNvSpPr txBox="1"/>
          <p:nvPr/>
        </p:nvSpPr>
        <p:spPr>
          <a:xfrm>
            <a:off x="546930" y="698549"/>
            <a:ext cx="3385542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latin typeface="迷你简平黑"/>
              </a:rPr>
              <a:t>项目开发完整流程</a:t>
            </a:r>
            <a:endParaRPr sz="3200" b="0" dirty="0">
              <a:latin typeface="迷你简平黑"/>
            </a:endParaRPr>
          </a:p>
        </p:txBody>
      </p:sp>
      <p:pic>
        <p:nvPicPr>
          <p:cNvPr id="20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8764" y="0"/>
            <a:ext cx="3393072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403</Words>
  <Application>Microsoft Office PowerPoint</Application>
  <PresentationFormat>自定义</PresentationFormat>
  <Paragraphs>129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ArialUnicodeMS</vt:lpstr>
      <vt:lpstr>Helvetica Light</vt:lpstr>
      <vt:lpstr>Helvetica Neue</vt:lpstr>
      <vt:lpstr>Helvetica Neue Light</vt:lpstr>
      <vt:lpstr>Helvetica Neue Medium</vt:lpstr>
      <vt:lpstr>Helvetica Neue Thin</vt:lpstr>
      <vt:lpstr>迷你简平黑</vt:lpstr>
      <vt:lpstr>Arial</vt:lpstr>
      <vt:lpstr>Broadway</vt:lpstr>
      <vt:lpstr>Helvetica</vt:lpstr>
      <vt:lpstr>Times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Azure</cp:lastModifiedBy>
  <cp:revision>45</cp:revision>
  <dcterms:modified xsi:type="dcterms:W3CDTF">2019-02-12T14:33:03Z</dcterms:modified>
</cp:coreProperties>
</file>